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72" r:id="rId22"/>
    <p:sldId id="257" r:id="rId3"/>
    <p:sldId id="258" r:id="rId4"/>
    <p:sldId id="259" r:id="rId5"/>
    <p:sldId id="260" r:id="rId6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1" d="100"/>
          <a:sy n="111" d="100"/>
        </p:scale>
        <p:origin x="55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slide" Target="slides/slide1.xml"/><Relationship Id="rId23" Type="http://schemas.openxmlformats.org/officeDocument/2006/relationships/slide" Target="slides/slide6.xml"/><Relationship Id="rId24" Type="http://schemas.openxmlformats.org/officeDocument/2006/relationships/slide" Target="slides/slide7.xml"/><Relationship Id="rId25" Type="http://schemas.openxmlformats.org/officeDocument/2006/relationships/slide" Target="slides/slide8.xml"/><Relationship Id="rId26" Type="http://schemas.openxmlformats.org/officeDocument/2006/relationships/slide" Target="slides/slide9.xml"/><Relationship Id="rId27" Type="http://schemas.openxmlformats.org/officeDocument/2006/relationships/slide" Target="slides/slide10.xml"/><Relationship Id="rId28" Type="http://schemas.openxmlformats.org/officeDocument/2006/relationships/slide" Target="slides/slide11.xml"/><Relationship Id="rId29" Type="http://schemas.openxmlformats.org/officeDocument/2006/relationships/slide" Target="slides/slide12.xml"/><Relationship Id="rId30" Type="http://schemas.openxmlformats.org/officeDocument/2006/relationships/slide" Target="slides/slide13.xml"/><Relationship Id="rId31" Type="http://schemas.openxmlformats.org/officeDocument/2006/relationships/slide" Target="slides/slide14.xml"/><Relationship Id="rId32" Type="http://schemas.openxmlformats.org/officeDocument/2006/relationships/slide" Target="slides/slide15.xml"/><Relationship Id="rId33" Type="http://schemas.openxmlformats.org/officeDocument/2006/relationships/slide" Target="slides/slide16.xml"/><Relationship Id="rId34" Type="http://schemas.openxmlformats.org/officeDocument/2006/relationships/slide" Target="slides/slide17.xml"/><Relationship Id="rId35" Type="http://schemas.openxmlformats.org/officeDocument/2006/relationships/slide" Target="slides/slide18.xml"/><Relationship Id="rId36" Type="http://schemas.openxmlformats.org/officeDocument/2006/relationships/slide" Target="slides/slide19.xml"/><Relationship Id="rId37" Type="http://schemas.openxmlformats.org/officeDocument/2006/relationships/slide" Target="slides/slide20.xml"/><Relationship Id="rId38" Type="http://schemas.openxmlformats.org/officeDocument/2006/relationships/slide" Target="slides/slide21.xml"/><Relationship Id="rId39" Type="http://schemas.openxmlformats.org/officeDocument/2006/relationships/slide" Target="slides/slide22.xml"/><Relationship Id="rId40" Type="http://schemas.openxmlformats.org/officeDocument/2006/relationships/slide" Target="slides/slide23.xml"/><Relationship Id="rId41" Type="http://schemas.openxmlformats.org/officeDocument/2006/relationships/slide" Target="slides/slide24.xml"/><Relationship Id="rId42" Type="http://schemas.openxmlformats.org/officeDocument/2006/relationships/slide" Target="slides/slide25.xml"/><Relationship Id="rId43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2043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6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7.jp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8.jp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9.jp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0.jp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1.jp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2.jp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3.jpg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4.jp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5.jp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6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0E8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5" name="Text 3"/>
          <p:cNvSpPr/>
          <p:nvPr/>
        </p:nvSpPr>
        <p:spPr>
          <a:xfrm>
            <a:off x="365760" y="201168"/>
            <a:ext cx="7315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QUEM ESTÁ NESTA MESA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365760" y="402336"/>
            <a:ext cx="11430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Três juristas. Um Instagram para seguir cada um.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20040" y="868680"/>
            <a:ext cx="3703320" cy="55321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8" name="Shape 6"/>
          <p:cNvSpPr/>
          <p:nvPr/>
        </p:nvSpPr>
        <p:spPr>
          <a:xfrm>
            <a:off x="320040" y="868680"/>
            <a:ext cx="3703320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0" name="Picture 29" descr="card_raqu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051560"/>
            <a:ext cx="1600200" cy="2130552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457200" y="3246120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Raquel Dombroski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457200" y="3529584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@raqueldomb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21208" y="3858768"/>
            <a:ext cx="3337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Advogada e corretora de imóveis · novos negócios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Sócia · Dombroski Advogados desde 2007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Sócia · Life Desenvolvimento Imobiliário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Ábaco · contratos e estruturação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 Societário · Unicuritiba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Direito Ambiental · Candido Mendes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160520" y="868680"/>
            <a:ext cx="3703320" cy="55321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14" name="Shape 11"/>
          <p:cNvSpPr/>
          <p:nvPr/>
        </p:nvSpPr>
        <p:spPr>
          <a:xfrm>
            <a:off x="4160520" y="868680"/>
            <a:ext cx="3703320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1" name="Picture 30" descr="card_luiz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12080" y="1051560"/>
            <a:ext cx="1600200" cy="2130552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4297680" y="3246120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Luiz Fernando M. Alves</a:t>
            </a:r>
            <a:endParaRPr lang="en-US" sz="1400" dirty="0"/>
          </a:p>
        </p:txBody>
      </p:sp>
      <p:sp>
        <p:nvSpPr>
          <p:cNvPr id="17" name="Text 13"/>
          <p:cNvSpPr/>
          <p:nvPr/>
        </p:nvSpPr>
        <p:spPr>
          <a:xfrm>
            <a:off x="4297680" y="3529584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@luizfmalves_</a:t>
            </a:r>
            <a:endParaRPr lang="en-US" sz="1400" dirty="0"/>
          </a:p>
        </p:txBody>
      </p:sp>
      <p:sp>
        <p:nvSpPr>
          <p:cNvPr id="18" name="Text 14"/>
          <p:cNvSpPr/>
          <p:nvPr/>
        </p:nvSpPr>
        <p:spPr>
          <a:xfrm>
            <a:off x="4361688" y="3858768"/>
            <a:ext cx="333756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CEO · Smarti Contabilidade Imobiliária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Advogado OAB/PR 32.676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Contabilista CRC PR-045722/O-9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 Direito Societário Empresarial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Autor · Contabilidade é Um Grande Negócio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Palestrante CRECI · planejamento tributário</a:t>
            </a:r>
            <a:endParaRPr lang="en-US" sz="1200" dirty="0"/>
          </a:p>
        </p:txBody>
      </p:sp>
      <p:sp>
        <p:nvSpPr>
          <p:cNvPr id="19" name="Shape 15"/>
          <p:cNvSpPr/>
          <p:nvPr/>
        </p:nvSpPr>
        <p:spPr>
          <a:xfrm>
            <a:off x="7919048" y="841248"/>
            <a:ext cx="3703320" cy="5532120"/>
          </a:xfrm>
          <a:prstGeom prst="rect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pt-BR"/>
          </a:p>
        </p:txBody>
      </p:sp>
      <p:sp>
        <p:nvSpPr>
          <p:cNvPr id="20" name="Shape 16"/>
          <p:cNvSpPr/>
          <p:nvPr/>
        </p:nvSpPr>
        <p:spPr>
          <a:xfrm>
            <a:off x="8001000" y="868680"/>
            <a:ext cx="3703320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 lang="pt-BR"/>
          </a:p>
        </p:txBody>
      </p:sp>
      <p:pic>
        <p:nvPicPr>
          <p:cNvPr id="32" name="Picture 31" descr="card_dougla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2560" y="1051560"/>
            <a:ext cx="1600200" cy="213055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8138160" y="3246120"/>
            <a:ext cx="3429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Douglas Vilar</a:t>
            </a:r>
            <a:endParaRPr lang="en-US" sz="1400" dirty="0"/>
          </a:p>
        </p:txBody>
      </p:sp>
      <p:sp>
        <p:nvSpPr>
          <p:cNvPr id="23" name="Text 18"/>
          <p:cNvSpPr/>
          <p:nvPr/>
        </p:nvSpPr>
        <p:spPr>
          <a:xfrm>
            <a:off x="8138160" y="3529584"/>
            <a:ext cx="3429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@douglasvilar</a:t>
            </a:r>
            <a:endParaRPr lang="en-US" sz="1400" dirty="0"/>
          </a:p>
        </p:txBody>
      </p:sp>
      <p:sp>
        <p:nvSpPr>
          <p:cNvPr id="24" name="Text 19"/>
          <p:cNvSpPr/>
          <p:nvPr/>
        </p:nvSpPr>
        <p:spPr>
          <a:xfrm>
            <a:off x="7919049" y="3858768"/>
            <a:ext cx="4123426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Advogado · OAB/PR 47.278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Atuação jurídica desde 1999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Vice-pres. Comissão Imobiliário · Instituto Juristas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Comissão de Direito Imobiliário e IA · OAB/PR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Pós-Graduado pela Escola Paulista de Direito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Extensões em Compliance, anticorrupção e advocacia 4.0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Membro Laboratório de Inovação OAB/PR</a:t>
            </a:r>
            <a:endParaRPr lang="en-US" sz="1200" dirty="0"/>
          </a:p>
          <a:p>
            <a:pPr marL="0" indent="0">
              <a:buNone/>
            </a:pPr>
            <a:r>
              <a:rPr lang="en-US" sz="12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Empresário sócio da João P. EstagIArio</a:t>
            </a:r>
            <a:endParaRPr lang="en-US" sz="1200" dirty="0"/>
          </a:p>
        </p:txBody>
      </p:sp>
      <p:sp>
        <p:nvSpPr>
          <p:cNvPr id="25" name="Text 20"/>
          <p:cNvSpPr/>
          <p:nvPr/>
        </p:nvSpPr>
        <p:spPr>
          <a:xfrm>
            <a:off x="365760" y="6565392"/>
            <a:ext cx="102412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880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DENTRO DA LEI  ·  CRECI-PR 19/09/2026  ·  CONFRARIA DAS MULHERES CORRETORAS</a:t>
            </a:r>
            <a:endParaRPr lang="en-US" sz="1000" dirty="0"/>
          </a:p>
        </p:txBody>
      </p:sp>
      <p:sp>
        <p:nvSpPr>
          <p:cNvPr id="26" name="Text 21"/>
          <p:cNvSpPr/>
          <p:nvPr/>
        </p:nvSpPr>
        <p:spPr>
          <a:xfrm>
            <a:off x="11155680" y="6547104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0E8"/>
          </a:solidFill>
          <a:ln/>
        </p:spPr>
        <p:txBody>
          <a:bodyPr/>
          <a:lstStyle/>
          <a:p>
            <a:endParaRPr dirty="0"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73152"/>
            <a:ext cx="4892040" cy="6711696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Picture 19" descr="painel_raqu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502920"/>
            <a:ext cx="4251960" cy="4709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20040" y="5669280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@raqueldomb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212080" y="32004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 NO INSTAGRAM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212080" y="566928"/>
            <a:ext cx="658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Raquel Dombroski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212080" y="1024128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 err="1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Advogada</a:t>
            </a: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e </a:t>
            </a:r>
            <a:r>
              <a:rPr lang="en-US" sz="1500" i="1" dirty="0" err="1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Corretora</a:t>
            </a: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de </a:t>
            </a:r>
            <a:r>
              <a:rPr lang="en-US" sz="1500" i="1" dirty="0" err="1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Imóveis</a:t>
            </a: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1" dirty="0" err="1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em</a:t>
            </a: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</a:t>
            </a:r>
            <a:r>
              <a:rPr lang="en-US" sz="1500" i="1" dirty="0" err="1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novos</a:t>
            </a: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negócios imobiliários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212080" y="1417320"/>
            <a:ext cx="1645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5212080" y="1645920"/>
            <a:ext cx="4297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Sócia da Dombroski Sociedade de Advogados desde 2007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Sócia da Life Desenvolvimento Imobiliário / Imóveis Life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Grupo Ábaco — estruturação de negócios imobiliários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Pós-graduação em Direito Societário · Unicuritiba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Formação em Direito Ambiental · Candido Mendes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Contratos e olhar internacional sobre o imóvel</a:t>
            </a:r>
            <a:endParaRPr lang="en-US" sz="1500" dirty="0"/>
          </a:p>
        </p:txBody>
      </p:sp>
      <p:pic>
        <p:nvPicPr>
          <p:cNvPr id="14" name="Image 1" descr="/home/workdir/artifacts/assets/qr-raque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1645920"/>
            <a:ext cx="2011680" cy="20116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46920" y="37307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0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Aponte a câmera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212080" y="5074920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instagram.com/raqueldomb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212080" y="553212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Mediadora do painel  ·  2ª Conferência Estadual das Corretoras de Imóveis do Paraná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11155680" y="6547104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0E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73152"/>
            <a:ext cx="4892040" cy="6711696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Picture 19" descr="painel_luiz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502920"/>
            <a:ext cx="4251960" cy="4709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20040" y="5669280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@luizfmalves_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212080" y="32004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 NO INSTAGRAM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212080" y="566928"/>
            <a:ext cx="658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Luiz Fernando Martins Alves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212080" y="1024128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Advogado tributarista · CEO Smarti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212080" y="1417320"/>
            <a:ext cx="1645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5212080" y="1645920"/>
            <a:ext cx="4297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CEO da Smarti Contabilidade Imobiliária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Advogado OAB/PR 32.676 · Contabilista CRC PR-045722/O-9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Pós-graduação em Direito Societário Empresarial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Autor de Contabilidade é Um Grande Negócio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Palestrante CRECI — planejamento tributário e ganho de capital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Ex-conselheiro suplente do CRCPR</a:t>
            </a:r>
            <a:endParaRPr lang="en-US" sz="1500" dirty="0"/>
          </a:p>
        </p:txBody>
      </p:sp>
      <p:pic>
        <p:nvPicPr>
          <p:cNvPr id="14" name="Image 1" descr="/home/workdir/artifacts/assets/qr-luiz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1645920"/>
            <a:ext cx="2011680" cy="20116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46920" y="37307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0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Aponte a câmera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212080" y="5074920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instagram.com/luizfmalves_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212080" y="553212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Painelista  ·  tributário e contábil aplicados ao mercado imobiliário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11155680" y="6547104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7F0E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Shape 1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C2185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0" y="6784848"/>
            <a:ext cx="12191695" cy="73152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0" y="73152"/>
            <a:ext cx="4892040" cy="6711696"/>
          </a:xfrm>
          <a:prstGeom prst="rect">
            <a:avLst/>
          </a:prstGeom>
          <a:solidFill>
            <a:srgbClr val="880E4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Picture 19" descr="painel_dougla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" y="502920"/>
            <a:ext cx="4251960" cy="47091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320040" y="5669280"/>
            <a:ext cx="4251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@douglasvilar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5212080" y="320040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4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SIGA NO INSTAGRAM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5212080" y="566928"/>
            <a:ext cx="658368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dirty="0">
                <a:solidFill>
                  <a:srgbClr val="1A1216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Douglas Vilar</a:t>
            </a:r>
            <a:endParaRPr lang="en-US" sz="2800" dirty="0"/>
          </a:p>
        </p:txBody>
      </p:sp>
      <p:sp>
        <p:nvSpPr>
          <p:cNvPr id="11" name="Text 8"/>
          <p:cNvSpPr/>
          <p:nvPr/>
        </p:nvSpPr>
        <p:spPr>
          <a:xfrm>
            <a:off x="5212080" y="1024128"/>
            <a:ext cx="65836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880E4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Advogado · professor · palestrante</a:t>
            </a:r>
            <a:endParaRPr lang="en-US" sz="1500" dirty="0"/>
          </a:p>
        </p:txBody>
      </p:sp>
      <p:sp>
        <p:nvSpPr>
          <p:cNvPr id="12" name="Shape 9"/>
          <p:cNvSpPr/>
          <p:nvPr/>
        </p:nvSpPr>
        <p:spPr>
          <a:xfrm>
            <a:off x="5212080" y="1417320"/>
            <a:ext cx="1645920" cy="45720"/>
          </a:xfrm>
          <a:prstGeom prst="rect">
            <a:avLst/>
          </a:prstGeom>
          <a:solidFill>
            <a:srgbClr val="C9A227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0"/>
          <p:cNvSpPr/>
          <p:nvPr/>
        </p:nvSpPr>
        <p:spPr>
          <a:xfrm>
            <a:off x="5212080" y="1645920"/>
            <a:ext cx="429768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Advogado · OAB/PR 47.278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Atuação jurídica desde 1999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Vice-pres. Comissão Imobiliário · Instituto Juristas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Comissão de Direito Imobiliário e IA · OAB/PR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Pós-Graduado pela Escola Paulista de Direito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Extensões em Compliance, anticorrupção e advocacia 4.0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Membro Laboratório de Inovação OAB/PR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Empresário sócio da João P. EstagIArio</a:t>
            </a:r>
            <a:endParaRPr lang="en-US" sz="1500" dirty="0"/>
          </a:p>
        </p:txBody>
      </p:sp>
      <p:pic>
        <p:nvPicPr>
          <p:cNvPr id="14" name="Image 1" descr="/home/workdir/artifacts/assets/qr-dougla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46920" y="1645920"/>
            <a:ext cx="2011680" cy="2011680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9646920" y="3730752"/>
            <a:ext cx="2011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880E4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Aponte a câmera</a:t>
            </a:r>
            <a:endParaRPr lang="en-US" sz="1100" dirty="0"/>
          </a:p>
        </p:txBody>
      </p:sp>
      <p:sp>
        <p:nvSpPr>
          <p:cNvPr id="16" name="Text 12"/>
          <p:cNvSpPr/>
          <p:nvPr/>
        </p:nvSpPr>
        <p:spPr>
          <a:xfrm>
            <a:off x="5212080" y="5074920"/>
            <a:ext cx="65836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C2185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instagram.com/douglasvilar   ·   douglasvilar.com.br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5212080" y="5532120"/>
            <a:ext cx="65836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i="1" dirty="0">
                <a:solidFill>
                  <a:srgbClr val="1A121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Painelista  ·  responsabilidade civil do corretor e inteligência artificial</a:t>
            </a:r>
            <a:endParaRPr lang="en-US" sz="1400" dirty="0"/>
          </a:p>
        </p:txBody>
      </p:sp>
      <p:sp>
        <p:nvSpPr>
          <p:cNvPr id="19" name="Text 15"/>
          <p:cNvSpPr/>
          <p:nvPr/>
        </p:nvSpPr>
        <p:spPr>
          <a:xfrm>
            <a:off x="11155680" y="6547104"/>
            <a:ext cx="6400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C9A22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0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7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09_re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rib_1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nlm_10_limp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1519</Words>
  <Application>Microsoft Office PowerPoint</Application>
  <PresentationFormat>Widescreen</PresentationFormat>
  <Paragraphs>213</Paragraphs>
  <Slides>15</Slides>
  <Notes>15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Calibri</vt:lpstr>
      <vt:lpstr>Georgia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 Dentro da Lei — Confra PR 19/09/2026</dc:title>
  <dc:subject>2ª Conferência Estadual das Corretoras de Imóveis do Paraná</dc:subject>
  <dc:creator>Douglas Vilar Sociedade de Advogados</dc:creator>
  <cp:lastModifiedBy>DOUGLAS VILAR</cp:lastModifiedBy>
  <cp:revision>2</cp:revision>
  <dcterms:created xsi:type="dcterms:W3CDTF">2026-09-17T13:25:52Z</dcterms:created>
  <dcterms:modified xsi:type="dcterms:W3CDTF">2026-09-18T01:04:57Z</dcterms:modified>
</cp:coreProperties>
</file>