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v-he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ESA · OAB-PR · 17/06/2026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CLAUDE COWORK</a:t>
            </a:r>
          </a:p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NA ADVOCACIA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Como construí um escritório que se programa sozinho — petições, agentes, sistemas e automações que já rodam todos os dias.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DOUGLAS VILAR · OAB/PR 47.278 · douglasvilar.com.br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1/32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v-destaq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Quem é esse cara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Somos 6 advogados no escritório — mas pelo volume seríamos 20. O Claude Cowork rende pela diferença.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Especialista em locação imobiliária, cobrança e direito do consumidor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2 anos usando IA · 1 ano programando com IA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3 agentes jurídicos especializados em produção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2 sistemas Fly.io · geração automática de petições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2/32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ica-vs-human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Claude Cowork NÃO é ChatGPT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A maioria usa IA como secretária. Claude Cowork é diferente: vira seu time interno.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ChatGPT/Copilot: pergunta-resposta-copia-cola, contexto perdido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Claude Cowork: Skills + Agentes + Hooks + integração Drive/WhatsApp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Comando único: skill sabe seu padrão, timbrado, jurisprudência, cliente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3/32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v-evento-che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virada · esta palestra na prática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Antes vs Depois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Esta palestra que você está vendo foi feita em 1 manhã.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ANTES (2023): 30 dias montando 1 palestra, imagens genéricas, refazer 5x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HOJE: 1 comando — 'faz a palestra ESA com case META vs WhatsApp'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Skill (módulo que ensina o Claude do meu jeito) + Higgsfield (IA de imagens)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Resultado: 33 slides, versão dark e clara, .pptx e site no 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4/32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ffice-noi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painel oficial do Claude · auditável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Comecei faz 2 meses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De 09/04 a 17/06 dei mais de 2.600 comandos em português. O painel oficial do Claude (contador da Anthropic) mostra o tamanho disso: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143,6 milhões de tokens — cerca de 535x o livro inteiro do Moby-Dick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103.796 mensagens trocadas com o Claude · ~2.470 por dia ativo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42 dias ativos · sequência de 15 dias seguidos · pico às 9h da manhã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17 projetos (coworks) · modelo favorito: Opus 4.8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5/32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trl-ro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O escritório em números reais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Tudo rodando AGORA no meu computador. Você pode auditar.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159 coworks (113 casos jurídicos + 46 projetos)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9.074 documentos processados em 3,6 anos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1.668 petições/contestações geradas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19 skills custom · 3.280 linhas SKILL.md · 5,4 GB código próprio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15 repos no GitHub · 4 sistemas Fly.io · 18 agendamentos diários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230 clientes ativos · 2.168 movimentos financeiros · 16 meses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6/32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um-16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petições · contestações · recursos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71600"/>
            <a:ext cx="10972800" cy="320040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ctr">
              <a:lnSpc>
                <a:spcPct val="90000"/>
              </a:lnSpc>
            </a:pPr>
            <a:r>
              <a:rPr sz="20000" b="1" i="0">
                <a:solidFill>
                  <a:srgbClr val="FF3D3D"/>
                </a:solidFill>
                <a:latin typeface="Bebas Neue"/>
              </a:rPr>
              <a:t>1.668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937760"/>
            <a:ext cx="9418320" cy="137160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ctr">
              <a:lnSpc>
                <a:spcPct val="140000"/>
              </a:lnSpc>
            </a:pPr>
            <a:r>
              <a:rPr sz="1800" b="0" i="0">
                <a:solidFill>
                  <a:srgbClr val="B0B0BB"/>
                </a:solidFill>
                <a:latin typeface="Inter"/>
              </a:rPr>
              <a:t>Em 3,6 anos. ~38 peças por mês. Cada uma com fundamentação completa, jurisprudência atualizada e timbrado oficial. Somos 6 advogados — mas pelo volume seríamos 20.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7/32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brica-petico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volume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Não é escritório. É fábrica.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159 coworks operando em paralelo · 9 mil documentos circulando · 18 automações em loop.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8/32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-agent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3 agentes jurídicos que já trabalham aqui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Cada um com sua biblioteca, sua jurisprudência, seu padrão de escrita.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dr-civel: STJ, TJSP, TJRJ, TJSC, TJPR, STF · família, sucessões, consumidor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dr-imobiliarista: locação, despejo, cobrança · Citty, Especiale, LAVIV, Tuesta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dr-trabalhista: TST, TRT9, TRT12 · CLT, FGTS, danos morais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9/32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ime-16-piec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04b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Os outros 16 agentes que trabalham aqui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Os 3 doutores são só a vitrine. Tem mais 16 trabalhando em paralelo.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artigo-juridico: gera artigos ABNT-jurídico 12-15 páginas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peticao-cowork: fila local zero custo API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brand-dv-aplicada: identidade visual em tudo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blogueirinho: 4 redes · 06:30 daily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cortar-podcast-viral: 06:00 daily reels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whatsapp-scan: captura leads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zapsign: Kanban assinatura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financeiro-micheviz: lançamentos + reconciliação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portugues-perfeito: polidor antes de publicar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10/32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istemas-f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3 sistemas em produção 24/7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Todos em Fly.io · todos integrados ao Google Drive · todos com webhooks.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financeiro-douglasvilar.fly.dev: FastAPI + Cloud SQL + Drive OAuth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sistema-juridico-dv.fly.dev: leads + petições + DataJud + DJEN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zapsign-douglasvilar.fly.dev: Kanban + OCR + webhooks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BLOGUEIRINHO: marketing autônomo 4 redes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11/32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ithub-ca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05b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15 repos no GitHub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Open-source da minha infraestrutura. Pode clonar agora.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sistema-juridico (DataJud + DJEN + auto-tarefas)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SKILLS-DOUGLASVILAR-PUBLICAS (skills open-source)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chatbot-douglas-vilar (RAG YouTube)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falando-com-ia (NotebookLM + Claude)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ementas-jurisprudencia (busca jurisprudência)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douglas-vilar-noticias (blog automático)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3 sites de clientes (Bloco 1, LUPY, nutri)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MENTORIA-MKT + oauth-callback + joguinhos-penalty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12/32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ffice-meianoi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O que roda sozinho · 24/7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18 agendamentos diários. Enquanto durmo, o escritório posta, edita, gera e arquiva.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06:00 cortar-podcast-viral: edição autônoma de Reels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06:30 BLOGUEIRINHO: 4 redes simultâneas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whatsapp-scan: classifica leads em LEAD/AMIGO/PROPAGANDA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peticao-cowork: pega fila e gera local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SessionStart hook: auto-puxa inbox do projeto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sensitive_op_alert: cinto de segurança em ops irreversíveis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13/32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se-whatsapp-bloquea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CASE STUDY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O caso real · 03/06/2026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META bloqueou o WhatsApp de uma advogada 4 vezes em 8 dias. Sem aviso. Sem motivo. Eu tinha 6 horas pra protocolar antes da próxima audiência.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14/32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se-whatsapp-bloquea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case · contexto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Cliente: "meu WhatsApp tá morto"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Advogada A.K.M.R.Z. + Coworking I.C.E.E. · linhas (41) ***-2829 e ***-3144. 4 bloqueios em 8 dias. Audiências marcadas. Clientes sem retorno.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03/06/2026, 14h26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CPF ***.141.019-** mascarado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Sócia administradora do coworking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15/32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hone-petica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case · t+0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14h26 · começou a conversa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Material recebido (5 docs) + comando único de 8 segundos.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Print do bloqueio "Conta em análise"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CNH + CPF + comprovante endereço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Contrato social IONS Coworking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Faturas das 2 linhas + procurações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COMANDO: "Cliente teve WhatsApp bloqueado 4x em 8 dias. Tem audiência amanhã. Monta inicial obrigação de fazer com tutela de urgência. Procura jurisprudência TJPR."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16/32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ilha-petico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case · t+15min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15h05 · saiu a inicial pronta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59 parágrafos · 7 tópicos · 9 pedidos · valor R$ 20.000.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Estrutura: endereçamento, qualificação, fatos, direito, tutela, pedidos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Lei: CPC 113, 297, 300, 537 · CC 187, 422 · CDC 2°, 6° VIII, 14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Marco Civil art. 11 §2° · CF art. 5° X e XXXV · Súmula 362 STJ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Doutrina: Flávio Tartuce · Manual de Direito Civil 13ª 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17/32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blioteca-juridi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case · jurisprudência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A peça vencedora: precedente idêntico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Claude consultou a biblioteca e achou caso idêntico já julgado pela 6ª Câmara Cível do TJPR.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TJPR · 6ª Câmara Cível · 02/12/2025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Agravo de Instrumento 0104177-23.2025.8.16.0000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Rel.: Des. Renato Lopes de Paiva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Tese: "A suspensão imotivada de conta corporativa em plataforma digital, especialmente quando configura o principal canal de comunicação do sócio das empresas, autoriza a concessão de tutela de urgência (art. 300 CPC), com fixação de multa cominatória."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18/32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elogio-doura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case · t+50min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O resultado do dia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15 minutos de Claude vs 4 horas de método tradicional.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Tutela inaudita altera parte · multa R$ 500/dia/conta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Danos morais R$ 10.000 (Súmula 362 STJ)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Inversão do ônus da prova (CDC 6° VIII)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Material recebido: 14h26 · Petição: 15h05 · Protocolada: mesmo dia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Custo direto API: R$ 0,00 · Co-assinou: Vinicius (OAB 45.384)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19/32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uritiba-skyl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reflexão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A concorrência já começou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O advogado que não codifica em 2026 perde mercado pra quem codifica em 2027.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DOUGLAS VILAR · OAB/PR 47.278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20/32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orkshop-mes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PARTE 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Mão na massa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Próximas 2 horas: vamos criar uma skill jurídica do zero, juntos.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Você sai daqui com Claude Code instalado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Sua primeira skill funcionando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Customizada do jeito do seu escritório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21/32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clado-doura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15 · prática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Setup do Claude Code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15 minutos. Sem programação. Só terminal aberto e uma conta Anthropic.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1) Instalar: npm install -g @anthropic-ai/claude-code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2) Verificar: claude --version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3) Abrir num projeto: cd "pasta" → claude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4) Conversar com acesso total aos arquivos da pasta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22/32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clado-doura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15b · prática · onde clicar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Configurar em poucos cliques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Tudo por comando, sem menu escondido. Os 4 que importam pra começar: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/init → cria o CLAUDE.md (a 'memória' do projeto: seu timbrado e suas regras)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Adicionar habilidade: crie .claude/skills/nome/SKILL.md e use /nome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/plugin e /mcp → pacotes da comunidade + integrar Drive, Gmail, WhatsApp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/permissions → o que ele faz sozinho e o que pede confirmação. Você no controle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23/32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kill-modu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16 · prática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Anatomia de uma Skill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Skill = arquivo SKILL.md + diretivas. Mais nada. Sem build. Sem deploy.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24/32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kill-cryst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17 · prática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O arquivo SKILL.md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name + description + Quando triggar + Como gerar + Regras estritas.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Use SEMPRE que disser: petição de despejo, ação de despejo por falta...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Consultar template do escritório em ~/.claude/skills/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Aplicar Lei 8.245/91 arts. 5°, 9°, 22, 23, 27, 46, 59, 62, 63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Citar jurisprudência TJPR sobre despejo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REGRA: NUNCA inventar jurisprudência · SEMPRE OAB/PR 47.278 · fonte Anek Latin 11pt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25/32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rminal-cod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18 · prática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Demo · criando a skill ao vivo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Vamos abrir o terminal e criar uma skill JUNTOS, agora.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26/32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ockwo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19 · prática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Roteiro passo-a-passo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4 passos pra criar sua primeira skill jurídica.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1) Estrutura: "Cria uma skill nova chamada peticao-locacao-simples"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2) Testar: /peticao-locacao-simples → Claude pergunta os dados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3) Refinar: "Salve esse modelo aqui na pasta da skill"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4) Publicar: /publicar-skill → vai pro GitHub do escritório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27/32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kill-modu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20 · prática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Customizando uma skill existente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Não precisa começar do zero. Pegue uma das 19 do escritório e adapte.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Comando: "Customiza a dr-imobiliarista pra usar template da Citty"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Claude lê SKILL.md, identifica templates atuais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Adiciona 4° template Citty com branding completo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Novo comando criado: /citty-despejo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28/32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easure-che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21 · final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Você não está sozinho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Skills do escritório Douglas Vilar disponíveis open-source.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GitHub: SKILLS-DOUGLASVILAR-PUBLICAS · clone, adapte, contribua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Mentoria IA · R$ 597 · 4 aulas em HD + 4 tira-dúvidas ao vivo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Só tira-dúvidas: R$ 149 · quartas 20h-22h ao vivo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douglasvilar.com.br/mentoria-ia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29/32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v-palestra-auditor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workshop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Última hora · workshop livre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Traz seu caso real. Vamos criar a skill ou customizar uma do escritório.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Você sai com uma skill funcionando no seu computador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30/32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ama-justi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reflexão final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Não tenho medo de ser substituído pela 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Ela é lógica. E eu, nem sempre. — MARCO LUQUE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A IA é IMBATÍVEL onde existe regra.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O advogado vive do que NÃO TEM REGRA: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Do julgamento, da estratégia, da leitura humana,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Do silêncio entre cláusulas.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Quanto mais você habita esse terreno, mais inalcançável você fica.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Visite: douglasvilar.com.br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31/32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v-mundo-01-ny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80A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10972800" cy="36576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1400" b="1" i="0">
                <a:solidFill>
                  <a:srgbClr val="FFC857"/>
                </a:solidFill>
                <a:latin typeface="Consolas"/>
              </a:rPr>
              <a:t>// douglas vilar · OAB/PR 47.278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868680"/>
            <a:ext cx="10972800" cy="16459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5F5F7"/>
                </a:solidFill>
                <a:latin typeface="Bebas Neue"/>
              </a:rPr>
              <a:t>OBRIGADO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606040"/>
            <a:ext cx="10972800" cy="10972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40000"/>
              </a:lnSpc>
            </a:pPr>
            <a:r>
              <a:rPr sz="2200" b="0" i="0">
                <a:solidFill>
                  <a:srgbClr val="B0B0BB"/>
                </a:solidFill>
                <a:latin typeface="Inter"/>
              </a:rPr>
              <a:t>O cowork trabalha de qualquer lugar do mundo · Comissão de IA · OAB-PR ·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657600"/>
            <a:ext cx="10972800" cy="269748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douglasvilar.com.br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@douglasvilar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WhatsApp: (41) 98421-6639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F5F5F7"/>
                </a:solidFill>
                <a:latin typeface="Inter"/>
              </a:rPr>
              <a:t>→  douglas@vilar.adv.br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square" lIns="25400" rIns="25400" tIns="25400" bIns="25400">
            <a:normAutofit/>
          </a:bodyPr>
          <a:lstStyle/>
          <a:p>
            <a:pPr algn="l">
              <a:lnSpc>
                <a:spcPct val="120000"/>
              </a:lnSpc>
            </a:pPr>
            <a:r>
              <a:rPr sz="900" b="0" i="0">
                <a:solidFill>
                  <a:srgbClr val="B0B0BB"/>
                </a:solidFill>
                <a:latin typeface="Consolas"/>
              </a:rPr>
              <a:t>CLAUDE COWORK NA ADVOCACIA · ESA OAB-PR · 32/32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